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80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FB466D3-AEA2-49F4-853A-24794C8FFED8}" type="datetimeFigureOut">
              <a:rPr lang="ru-RU" smtClean="0"/>
              <a:t>21.04.2012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ED3AD4-4D06-462C-B24F-C91DD8A6760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F%D0%B0%D1%80%D0%B8%D1%82%D0%B5%D1%82_%D0%BF%D0%BE%D0%BA%D1%83%D0%BF%D0%B0%D1%82%D0%B5%D0%BB%D1%8C%D0%BD%D0%BE%D0%B9_%D1%81%D0%BF%D0%BE%D1%81%D0%BE%D0%B1%D0%BD%D0%BE%D1%81%D1%82%D0%B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998_%D0%B3%D0%BE%D0%B4" TargetMode="External"/><Relationship Id="rId2" Type="http://schemas.openxmlformats.org/officeDocument/2006/relationships/hyperlink" Target="http://ru.wikipedia.org/wiki/%D0%92%D0%92%D0%9F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D%D0%B5%D1%84%D1%82%D0%B5%D0%BF%D1%80%D0%BE%D0%B4%D1%83%D0%BA%D1%82%D1%8B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3%D0%BE%D1%81%D1%83%D0%B4%D0%B0%D1%80%D1%81%D1%82%D0%B2%D0%B5%D0%BD%D0%BD%D1%8B%D0%B9_%D0%B2%D0%BD%D0%B5%D0%B1%D1%8E%D0%B4%D0%B6%D0%B5%D1%82%D0%BD%D1%8B%D0%B9_%D1%84%D0%BE%D0%BD%D0%B4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finedstud.ru/bilety-finansy-i-kredit/26-osnovnye-ponyatiya-straxovaniya.html" TargetMode="External"/><Relationship Id="rId3" Type="http://schemas.openxmlformats.org/officeDocument/2006/relationships/hyperlink" Target="http://finedstud.ru/bilety-k-ekzamenu-finansy/48-neobxodimost-i-sushhnost-finansov.html" TargetMode="External"/><Relationship Id="rId7" Type="http://schemas.openxmlformats.org/officeDocument/2006/relationships/hyperlink" Target="http://finedstud.ru/bilety-finansy-i-kredit/21-gosudarstvennyj-kredit-sushhnost-osobennosti.html" TargetMode="External"/><Relationship Id="rId2" Type="http://schemas.openxmlformats.org/officeDocument/2006/relationships/hyperlink" Target="http://finedstud.ru/otvety-k-gosudarstvennym-ekzamenam-finansy-i-kredit/132-finansovaya-sistema-obshhestva-ee-struktura-i-mexanizm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inedstud.ru/bilety-k-ekzamenu-finansy/107-vnebyudzhetnye-fondy-sushhnost-struktura-i-znachenie.html" TargetMode="External"/><Relationship Id="rId5" Type="http://schemas.openxmlformats.org/officeDocument/2006/relationships/hyperlink" Target="http://finedstud.ru/bilety-k-ekzamenu-finansy/81-gosudarstvennyj-byudzhet-sushhnost-funkcii-i-znachenie.html" TargetMode="External"/><Relationship Id="rId4" Type="http://schemas.openxmlformats.org/officeDocument/2006/relationships/hyperlink" Target="http://finedstud.ru/otvety-k-ekzamenu-po-finansam/202-principy-upravleniya-finansami-predpriyatiya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inedstud.ru/bilety-k-ekzamenu-finansy/68-finansovye-resursy-kommercheskoj-organizacii.html" TargetMode="External"/><Relationship Id="rId2" Type="http://schemas.openxmlformats.org/officeDocument/2006/relationships/hyperlink" Target="http://finedstud.ru/bilety-finansy-i-kredit/5-finansovaya-sistema-rf-ponyatie-sostav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inedstud.ru/bilety-k-ekzamenu-finansy/48-neobxodimost-i-sushhnost-finansov.html" TargetMode="External"/><Relationship Id="rId5" Type="http://schemas.openxmlformats.org/officeDocument/2006/relationships/hyperlink" Target="http://finedstud.ru/otvety-k-ekzamenu-po-finansam/193-kreditnaya-deyatelnost-bankov-vidy-bankovskogo-kredita.html" TargetMode="External"/><Relationship Id="rId4" Type="http://schemas.openxmlformats.org/officeDocument/2006/relationships/hyperlink" Target="http://finedstud.ru/bilety-k-ekzamenu-finansy/81-gosudarstvennyj-byudzhet-sushhnost-funkcii-i-znachenie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Финансовая система Российской Федерации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360040"/>
          </a:xfrm>
        </p:spPr>
        <p:txBody>
          <a:bodyPr/>
          <a:lstStyle/>
          <a:p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Бюджетная система</a:t>
            </a:r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04656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определяет собой форму образования и государственного расходования денежных средств для обеспечения функционирования государственной власти. Объективных характер бюджетных отношений обусловлен тем, что в руках государства должна концентрироваться часть национального дохода, необходимая для решения задач, возложенных на государство (управление и защита).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 бюджетных отношений проявляются в том, что имеют неэквивалентный характер, т.е. они не находятся под прямым воздействием закона стоимости (закона эквивалентного обмена), что приводит к тому, что бюджетные методы государственного управления имеют принудительный характер и свободны от влияния конкуренции.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568952" cy="6264696"/>
          </a:xfrm>
        </p:spPr>
        <p:txBody>
          <a:bodyPr/>
          <a:lstStyle/>
          <a:p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включает в себя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федеральный бюджет; бюджеты субъектов федерации; местные бюджеты. Бюджетное устройство РФ основано на принципах: единства, полноты, реальности, гласности и самостоятельности.</a:t>
            </a:r>
          </a:p>
          <a:p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Одним из методов перераспределения национального дохода государством в пользу определённых социальных групп населения является создание внебюджетных фондов (ВБФ), которые могут быть социальными и экономическими.</a:t>
            </a:r>
          </a:p>
          <a:p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Социальные внебюджетные фонды: пенсионный, социального страхования, обязательного медицинского страхования, занятости населения.</a:t>
            </a:r>
          </a:p>
          <a:p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Экономические внебюджетные фонды: дорожные, воспроизводства минерально-сырьевой базы, кредитные.</a:t>
            </a:r>
          </a:p>
          <a:p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6048672"/>
          </a:xfrm>
        </p:spPr>
        <p:txBody>
          <a:bodyPr/>
          <a:lstStyle/>
          <a:p>
            <a:pPr algn="just">
              <a:buNone/>
            </a:pP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Эти фонды формируются за счёт: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обязательных взносов в социальные и др. ВБФ, установленные в законодательном порядке;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добровольных взносов и пожертвований граждан и различных хозяйствующих субъектов на соответствующие цели;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суммы штрафов (загрязнение окружающей среды, нерациональное природопользование и пр.);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иных доходов ВБФ в соответствии с законодательством.</a:t>
            </a:r>
          </a:p>
          <a:p>
            <a:pPr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 и другие платежи, предназначенные для зачисления в бюджет, не подлежат направлению в ВБФ. Бюджетные фонды не должны перечисляться во ВБФ.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147248" cy="576064"/>
          </a:xfrm>
        </p:spPr>
        <p:txBody>
          <a:bodyPr/>
          <a:lstStyle/>
          <a:p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Бюджетная система РФ построена на основе следующих принципов:</a:t>
            </a:r>
            <a:b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72608"/>
          </a:xfrm>
        </p:spPr>
        <p:txBody>
          <a:bodyPr/>
          <a:lstStyle/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единства бюджетной системы,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который обеспечивается единством бюджетного законодательства, денежной системы, бюджетной классификации, форм бюджетных документов и бюджетной отчетности, бюджетной политики и т.п.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2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разграничения доходов и расходов между уровнями бюджетной системы РФ.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2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Самостоятельность бюджетов всех уровней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выражающаяся в наличии у каждого бюджета своих источников доходов, в праве каждого бюджета самостоятельно расходовать их по своему усмотрению и определять источники финансирования дефицита бюджета; в утверждении каждого бюджета соответствующими представительными органами; в исполнении каждого бюджета соответствующими исполнительными органами власти; в недопустимости компенсации за счет бюджетов других уровней потребности в доходах и дополнительных расходах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336704"/>
          </a:xfrm>
        </p:spPr>
        <p:txBody>
          <a:bodyPr/>
          <a:lstStyle/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сбалансированности бюджета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означает, что объем расходов должен быть равен объему доходов плюс источники финансирования дефицита бюджета (размер дефицита бюджетов всех уровней ограничен Бюджетным кодексом). При этом бюджеты всех уровней должны быть утверждены без </a:t>
            </a:r>
            <a:r>
              <a:rPr lang="ru-RU" sz="2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профицита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бюджета. 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превышение доходов бюджета над расходами.</a:t>
            </a:r>
          </a:p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эффективного и экономного использования бюджетных средств.</a:t>
            </a:r>
            <a:endParaRPr lang="ru-RU" sz="2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достоверности бюджета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означает надежность показателей бюджетов, их адекватность существующему экономическому положению. Нарушение этого принципа ведет к серьезным финансовым последствиям. Примером может служить бюджетный кризис 1997г. и секвестр бюджета (пропорциональное снижение государственных расходов по всем статьям бюджета, кроме защищенных).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192688"/>
          </a:xfrm>
        </p:spPr>
        <p:txBody>
          <a:bodyPr/>
          <a:lstStyle/>
          <a:p>
            <a:pPr algn="just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полноты отражения доходов и расходов бюджетов 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означает необходимость их отражения в бюджетах в полном объеме и в обязательном порядке.</a:t>
            </a: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8. 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гласности,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т.е. необходимость публикации законов о бюджетах и отчетов об их исполнении в открытой печати.</a:t>
            </a: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9. 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адресности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целевого характера бюджетных средств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означает, что бюджетные средства выделяются в адрес конкретных получателей с обозначением цели их использования.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выделить три уровня бюджетов, входящих в бюджетную систему Российской Федерации.</a:t>
            </a:r>
            <a:b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РФ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(республиканский бюджет РФ), бюджеты государственных внебюджетных фондов.</a:t>
            </a:r>
          </a:p>
          <a:p>
            <a:pPr algn="just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Бюджеты национально-государственных и административно-территориальных образований, называемые бюджетами субъектов Федерации, или региональными бюджетами.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ним относятся 21 республиканский бюджет республик в составе РФ,55 краевых и областных бюджетов, городские бюджеты Москвы и Санкт – Петербурга, 10 бюджетов автономных округов, бюджет Еврейской автономной области.</a:t>
            </a:r>
          </a:p>
          <a:p>
            <a:pPr algn="just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Местные бюджеты административно-территориальных образований РФ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это около 29 тысяч местных бюджетов, к которым относятся городские, районные, поселковые и сельские бюджеты.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79695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Внебюджетные фонды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805264"/>
          </a:xfrm>
        </p:spPr>
        <p:txBody>
          <a:bodyPr/>
          <a:lstStyle/>
          <a:p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Внебюджетные фонды – это целевые фонды финансовых ресурсов, предназначенные для решения централизованных задач на уровне государства, муниципалитетов и отраслей экономики, обеспечивающие дополнительными источниками финансирования приоритетные направления социально – экономического развития общества.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внебюджетные фонды представляют собой целевые централизованные фонды финансовых ресурсов, формируемые за счет обязательных платежей и отчислений юридических и физических лиц и предназначенные для реализации конституционных прав граждан на пенсионное обеспечение, социальное страхование, социальное обеспечение, охрану здоровья и медицинскую помощь. Государственные федеральные внебюджетные фонды относятся к федеральной собственности.</a:t>
            </a:r>
          </a:p>
          <a:p>
            <a:endParaRPr lang="ru-RU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/>
          <a:lstStyle/>
          <a:p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Бюджетный кодекс Российской Федерации включает в число государственных социальных внебюджетных фондов Российской Федерации:</a:t>
            </a:r>
            <a:b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40560"/>
          </a:xfrm>
        </p:spPr>
        <p:txBody>
          <a:bodyPr/>
          <a:lstStyle/>
          <a:p>
            <a:pPr lvl="0"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Пенсионный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социального страхования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фонды обязательного медицинского страхования;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Государственный фонд занятости населения Российской Федерации.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Наряду с государственными внебюджетными фондами социальной направленности существуют государственные внебюджетные фонды, имеющие экономическую, благотворительную и другую ориентацию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just"/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/>
          <a:lstStyle/>
          <a:p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 экономическим внебюджетным фондам относятся: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33256"/>
          </a:xfrm>
        </p:spPr>
        <p:txBody>
          <a:bodyPr/>
          <a:lstStyle/>
          <a:p>
            <a:pPr lvl="0"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территориальные дорожные фонды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экологический фонд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Государственный фонд борьбы с преступностью;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воспроизводства минерально-сырьевой базы;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развития Федеральной пограничной службы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Министерства Российской Федерации по атомной энергии;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развития таможенной системы Российской Федерации;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фонд Государственной налоговой службы Российской Федерации и Федеральной службы налоговой полиции Российской Федерации.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Экономика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785395"/>
          </a:xfrm>
        </p:spPr>
        <p:txBody>
          <a:bodyPr/>
          <a:lstStyle/>
          <a:p>
            <a:pPr algn="just"/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Экономика России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шестая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экономика среди стран мира по объёму ВВП по 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Паритет покупательной способности"/>
              </a:rPr>
              <a:t>ППС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(на 2012 год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номинальному объёму ВВП за 2011 год Россия занимает 9-е место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Номинальный ВВП России за 2010 год составил 44,5 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трлн. рублей, ВВП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ППС — $2,23 трлн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данным на 2012 год, доля экономики России в мировой экономике — 4,1 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408712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Через государственные внебюджетные фонды осуществляется перераспределение части национального дохода в интересах отдельных слоев населения.</a:t>
            </a:r>
          </a:p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помощи внебюджетных фондов государство и муниципальные образования решают важнейшие социальные задачи: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защиты населения;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повышения жизненного уровня населения;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сохранения и улучшения здоровья населения;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ориентации безработного населения;</a:t>
            </a:r>
          </a:p>
          <a:p>
            <a:pPr lvl="0"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оказания социальных услуг населению.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/>
          <a:lstStyle/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Доходы и расходы государственного внебюджетного фонда образуют его бюджет, предназначенный для финансового обеспечения выполняемых задач и функций. Проекты бюджетов государственных внебюджетных фондов разрабатываются их органами управления и предоставляются в органы исполнительной власти, которые передают их на рассмотрение законодательных органов власти. Они предоставляются одновременно с проектами соответствующих бюджетов на очередной финансовый год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Бюджеты федеральных внебюджетных фондов вносятся на рассмотрение и утверждение Государственной Думы и Совета Федерации. Они принимаются в форме федеральных законов одновременно с принятием закона о федеральном бюджете. Бюджеты территориальных государственных внебюджетных фондов вносятся на рассмотрение законодательных органов власти субъектов РФ и принимаются в форме законов субъектов РФ одновременно с законами о бюджете на очередной финансовый год.</a:t>
            </a:r>
          </a:p>
          <a:p>
            <a:pPr algn="just"/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82960"/>
          </a:xfrm>
        </p:spPr>
        <p:txBody>
          <a:bodyPr/>
          <a:lstStyle/>
          <a:p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Пенсионная Система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256584"/>
          </a:xfrm>
        </p:spPr>
        <p:txBody>
          <a:bodyPr/>
          <a:lstStyle/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Пенсионная Система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совокупность создаваемых государством правовых, экономических и организационных институтов и норм, имеющих целью предоставление гражданам материального обеспечения в виде пенсии.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Пенсионная система РФ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7264"/>
            <a:ext cx="9144000" cy="6895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txBody>
          <a:bodyPr/>
          <a:lstStyle/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Основным критерием дифференциации условий и норм пенсионного обеспечения признается в законе труд и его результаты. В законе все пенсии подразделяются на две группы 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трудовые пенсии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социальные пенсии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Трудовых пенсий, т.е. пенсий, которые устанавливаются в связи с трудовой и иной общественно полезной деятельностью, засчитываемой в трудовой стаж, четыре вида: 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старости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инвалидности; 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случаю потери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кормильца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выслугу лет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 гражданам, которые по каким-либо причинам не имеют право на трудовую пенсию, устанавливается социальная пенсия. Это пенсия для всех.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общему правилу гражданам, которые имеют одновременно право на различные государственные пенсии, назначается одна пенсия по их выбору, за исключением трех категорий граждан имеющих право на получение двух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пенсий.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Финансирование выплаты пенсий осуществляется Пенсионным Фондом из трех источников: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968552"/>
          </a:xfrm>
        </p:spPr>
        <p:txBody>
          <a:bodyPr/>
          <a:lstStyle/>
          <a:p>
            <a:pPr algn="just" hangingPunct="0"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страховые взносы работодателей; </a:t>
            </a:r>
          </a:p>
          <a:p>
            <a:pPr algn="just" hangingPunct="0"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страховые взносы граждан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hangingPunct="0"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ассигнования из Федерального бюджета.</a:t>
            </a:r>
          </a:p>
          <a:p>
            <a:pPr algn="just" hangingPunct="0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пенсий военнослужащим и приравненных к ним граждан, их семьям, а также социальных пенсий осуществляется за счёт средств, ассигнуемых в Пенсионный фонд Российской Федерации из федерального бюджета.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048672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установлении размеров и условий выплаты пенсий применяются, такие понятия как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трудовой стаж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среднемесячный заработок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пенсии обычно зависит  от длительности общего трудового стажа, с его учетом  определяется также минимальный и максимальный размер пенсии по старости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учетом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общего трудового стажа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есть суммарной продолжительности той или иной общественно-полезной деятельности, устанавливается пенсия по старости, а в соответствующих случаях пенсия по инвалидности и пенсия по случаю потери кормильца. 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С учетом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специального трудового стажа,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 есть суммарной продолжительности определённой трудовой деятельности устанавливается пенсия по старости в связи с особыми условиями труда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работой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крайнем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Севере,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также пенсия за выслугу лет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/>
          <a:lstStyle/>
          <a:p>
            <a:pPr algn="just" hangingPunct="0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пенсии определяется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среднемесячного заработка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кроме случаев, когда пенсия назначается в максимальном размере.</a:t>
            </a:r>
          </a:p>
          <a:p>
            <a:pPr algn="just" hangingPunct="0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Гражданам которым пенсия не может быть исчислена из заработка, она устанавливается в минимальном размере соответствующей пенсии.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4942"/>
          </a:xfrm>
        </p:spPr>
        <p:txBody>
          <a:bodyPr/>
          <a:lstStyle/>
          <a:p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Основные виды пенсий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/>
          <a:lstStyle/>
          <a:p>
            <a:pPr algn="just" hangingPunct="0"/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Пенсии по </a:t>
            </a:r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старости</a:t>
            </a:r>
            <a:endParaRPr lang="ru-RU" sz="4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hangingPunct="0"/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Пенсия по </a:t>
            </a:r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инвалидности</a:t>
            </a:r>
            <a:endParaRPr lang="ru-RU" sz="4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Пенсия по случаю потери </a:t>
            </a:r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кормильца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640960" cy="6453336"/>
          </a:xfrm>
        </p:spPr>
        <p:txBody>
          <a:bodyPr/>
          <a:lstStyle/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Пенсия по старости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Пенсии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старости занимают главное место в расходах Пенсионного Фонда. Для получения пенсии по старости устанавливается двуединое условие  -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достижение определенного возраста и наличие соответствующего трудового стажа.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Общеустановленный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пенсионный возраст для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мужчин - 60 лет, для женщин - 55 лет.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достижением данного возраста человек получает возможность прекратить активную трудовую деятельность и реализовать свое право на пенсионное обеспечение. Однако назначение пенсий по старости осуществляется независимо от того, прекращена ли работа ко времени обращения за пенсией или продолжается. 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Структура экономики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структуре экономики России преобладает сектор услуг  — более 56,7 % структуры добавленной стоимости в 2007 году (в ВВП — 48,6 %). Кроме того, есть ещё обрабатывающая  — 19,1 % структуры добавленной стоимости (16,4 % ВВП), на добычу полезных ископаемых приходится всего 10,4 % структуры добавленной стоимости (9,0 % ВВП). Строительство составляет всего 5,9 % структуры добавленной стоимости (5,1 % ВВП); сельское, лесное хозяйство и рыболовство составляют в сумме 4,5 % структуры добавленной стоимости (4,5 % ВВП России). Наименьшую долю в структуре добавленной стоимости занимает производство и распределение электроэнергии, газа и воды — 3,1 % (2,7 % ВВП). На чистые налоги на продукты приходится 14,2 % ВВП.</a:t>
            </a:r>
          </a:p>
          <a:p>
            <a:pPr algn="just"/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Общеустановленной продолжительностью трудового стажа для приобретения права на пенсию по старости является для мужчин 25 лет, для женщин 20 лет. Вместе с тем возможно получение пенсии и при стаже меньшей продолжительности, при этом пенсия назначается в размере, пропорциональном имеющемуся стажу, но не менее социальной пенсии равной 2/3 минимальной пенсии по старости.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Оснований для снижения </a:t>
            </a:r>
            <a:r>
              <a:rPr lang="ru-RU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пенсионного возраста </a:t>
            </a:r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стажа три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/>
          <a:lstStyle/>
          <a:p>
            <a:pPr algn="just"/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Первое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связано с личностью человека, независимо от того, какую работу он выполняет. Это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пенсии на льготных основаниях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Они установлены: для женщин, родивших пять и более детей и воспитавших их до 8 лет; для матерей инвалидов с детства, воспитавших их до 8 лет; для инвалидов Великой Отечественной войны и других инвалидов вследствие военной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травмы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для граждан, больных гипофизарным нанизмом (лилипутам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Второе основание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особые условия </a:t>
            </a:r>
            <a:r>
              <a:rPr lang="ru-RU" sz="20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Таких оснований ныне 13 (подземные работы, работы с вредными условиями труда и в горячих цехах; работа с тяжёлыми условиями труда и т.д.). </a:t>
            </a:r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Третье основание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это длительная работа на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Крайнем Севере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 местностях, приравненных к районам Крайнего Севера. Перечень этих районов утверждается Правительством РФ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Пенсия по инвалидности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40560"/>
          </a:xfrm>
        </p:spPr>
        <p:txBody>
          <a:bodyPr/>
          <a:lstStyle/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Определение инвалидности и критерии разграничения трёх её групп даны в ст.23 Закона. 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Инвалидностью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считается нарушение здоровья со стойким расстройством функций организма, приводящее к полной или значительной потери профессиональной трудоспособности или существенным затруднениям в жизни.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Гражданам, полностью утратившим трудоспособность к регулярному профессиональному труду в обычных условиях, устанавливается </a:t>
            </a:r>
            <a:r>
              <a:rPr lang="en-US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инвалидности, если они нуждаются в постоянном постороннем уходе (надзоре, помощи), и </a:t>
            </a:r>
            <a:r>
              <a:rPr lang="en-US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если они не нуждаются в таком уходе. Гражданам, утратившим способность к регулярному профессиональному труду частично, устанавливается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инвалидности.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/>
          <a:lstStyle/>
          <a:p>
            <a:pPr algn="just" hangingPunct="0"/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Минимальный размер пенсии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полной инвалидности устанавливается не ниже минимального размера пенсии по старости, а при частичной инвалидности - 2/3 минимального размера этой пенсии.</a:t>
            </a:r>
          </a:p>
          <a:p>
            <a:pPr algn="just" hangingPunct="0"/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Максимальный </a:t>
            </a: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пенсии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полной инвалидности устанавливается на уровне максимального размера пенсии по старости, а при частичной - на уровне минимального размера такой пенсии.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</p:spPr>
        <p:txBody>
          <a:bodyPr/>
          <a:lstStyle/>
          <a:p>
            <a:pPr algn="just" hangingPunct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пенсии по инвалидности 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 повышается на 1% за каждый полный год общего трудового стажа сверх требуемого для назначения пенсии по старости при полном стаже, но не более чем на 20%.</a:t>
            </a:r>
          </a:p>
          <a:p>
            <a:pPr algn="just" hangingPunct="0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К пенсии по инвалидности могут устанавливаться соответствующие надбавки. Она также повышается отдельным категориям граждан.</a:t>
            </a:r>
          </a:p>
          <a:p>
            <a:pPr algn="just" hangingPunct="0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Всем работающим пенсионерам по инвалидности без какого-либо исключения пенсия выплачивается в полном объеме, но без надбавки на нетрудоспособных иждивенцев.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52934"/>
          </a:xfrm>
        </p:spPr>
        <p:txBody>
          <a:bodyPr/>
          <a:lstStyle/>
          <a:p>
            <a:r>
              <a:rPr lang="ru-RU" sz="3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Пенсия по случаю потери кормильца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13384"/>
            <a:ext cx="8712968" cy="5544616"/>
          </a:xfrm>
        </p:spPr>
        <p:txBody>
          <a:bodyPr/>
          <a:lstStyle/>
          <a:p>
            <a:pPr algn="just"/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Пенсия по случаю потери кормильца устанавливается нетрудоспособным членам семьи умершего, которые находились на иждивении кормильца при его жизни. Однако есть некоторые изъятия: родителям и вдовам (вдовцам) граждан, погибших вследствие военной травмы, а также одному из родителей, другому члену семьи, занятому уходом, пенсия назначается независимо от того, состояли ли они на иждивении умершего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/>
          <a:lstStyle/>
          <a:p>
            <a:pPr algn="just"/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Нетрудоспособными членами семьи считаются:  </a:t>
            </a:r>
          </a:p>
          <a:p>
            <a:pPr algn="just" hangingPunct="0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а) дети, братья, сёстры и внуки, не достигшие 18 лет или старше этого возраста, если они стали инвалидами до достижения 18 лет, при этом братья, сёстры и внуки - при условии, если они не имеют трудоспособных родителей;</a:t>
            </a:r>
          </a:p>
          <a:p>
            <a:pPr algn="just" hangingPunct="0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б) отец, мать, супруг (жена, муж), если они достигли 60 или 55 лет ( соответственно мужчины и женщины) либо являются инвалидами;</a:t>
            </a:r>
          </a:p>
          <a:p>
            <a:pPr algn="just" hangingPunct="0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в) один из родителей или супруг, либо дед, бабушка, брат или сестра, независимо от возраста и трудоспособности, если он (она) занят уходом за детьми, братьями, сёстрами или внуками умершего кормильца, не достигшими 14 лет, и не работает;</a:t>
            </a:r>
          </a:p>
          <a:p>
            <a:pPr algn="just" hangingPunct="0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г) дед и бабушка - при отсутствии лиц обязанных их содержать.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/>
          <a:lstStyle/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пенсии по случаю  потери кормильца (кроме пенсии по случаю потери кормильца вследствие военной травмы) составляет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30 %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заработка кормильца на каждого нетрудоспособного члена семьи (на двух - 60, на трёх - 90, на четырёх - 130 % и т.д.). На каждого ребёнка, потерявшего обоих родителей, назначается более высокая пенсия.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Минимальный размер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пенсии на каждого нетрудоспособного члена семьи умершего кормильца - 2/3 минимального размера пенсии по старости.              </a:t>
            </a:r>
          </a:p>
          <a:p>
            <a:pPr algn="just" hangingPunct="0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Максимальный размер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равен минимальному размеру пенсии по старости.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К пенсии по случаю потери кормильца могут устанавливаться соответствующие надбавки, она также повышается отдельным категориям граждан.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Работающим пенсионерам пенсия выплачивается в полной сумме.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Пенсия по случаю потери кормильца может назначаться и при неполном общем трудовом стаже кормильца. </a:t>
            </a:r>
          </a:p>
          <a:p>
            <a:pPr algn="just" hangingPunct="0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Пенсия устанавливается на весь период, в течение которого член семьи умершего считается нетрудоспособным.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Банковская система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/>
          <a:lstStyle/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Банковская система РФ является двухуровневой и включает Центральный банк РФ (Банк России) и кредитные организации.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 России является юридическим лицом, имеет печать с изображением Государственного герба РФ и своим наименованием.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этом кредитная организация — это юридическое лицо, которое для извлечения прибыли как основной цели своей деятельности на основании специального разрешения (лицензии) ЦБ РФ имеет право осуществлять банковские операции.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Кредитные организации подразделяются на банки, осуществляющие весь спектр банковских операций, и небанковские кредитные организации, имеющие право на проведение отдельных банковских операций.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0961" name="Group 1"/>
          <p:cNvGrpSpPr>
            <a:grpSpLocks noChangeAspect="1"/>
          </p:cNvGrpSpPr>
          <p:nvPr/>
        </p:nvGrpSpPr>
        <p:grpSpPr bwMode="auto">
          <a:xfrm>
            <a:off x="0" y="0"/>
            <a:ext cx="8820472" cy="6597352"/>
            <a:chOff x="2546" y="2901"/>
            <a:chExt cx="6656" cy="6116"/>
          </a:xfrm>
        </p:grpSpPr>
        <p:sp>
          <p:nvSpPr>
            <p:cNvPr id="41000" name="AutoShape 40"/>
            <p:cNvSpPr>
              <a:spLocks noChangeAspect="1" noChangeArrowheads="1" noTextEdit="1"/>
            </p:cNvSpPr>
            <p:nvPr/>
          </p:nvSpPr>
          <p:spPr bwMode="auto">
            <a:xfrm>
              <a:off x="2546" y="2901"/>
              <a:ext cx="6656" cy="611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99" name="Rectangle 39"/>
            <p:cNvSpPr>
              <a:spLocks noChangeArrowheads="1"/>
            </p:cNvSpPr>
            <p:nvPr/>
          </p:nvSpPr>
          <p:spPr bwMode="auto">
            <a:xfrm>
              <a:off x="4583" y="3036"/>
              <a:ext cx="2446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Банковская система РФ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8" name="Rectangle 38"/>
            <p:cNvSpPr>
              <a:spLocks noChangeArrowheads="1"/>
            </p:cNvSpPr>
            <p:nvPr/>
          </p:nvSpPr>
          <p:spPr bwMode="auto">
            <a:xfrm>
              <a:off x="3904" y="3711"/>
              <a:ext cx="394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Центральный Банк Российской Федерации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7" name="Rectangle 37"/>
            <p:cNvSpPr>
              <a:spLocks noChangeArrowheads="1"/>
            </p:cNvSpPr>
            <p:nvPr/>
          </p:nvSpPr>
          <p:spPr bwMode="auto">
            <a:xfrm>
              <a:off x="3904" y="4386"/>
              <a:ext cx="380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Кредитные организации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6" name="Oval 36"/>
            <p:cNvSpPr>
              <a:spLocks noChangeArrowheads="1"/>
            </p:cNvSpPr>
            <p:nvPr/>
          </p:nvSpPr>
          <p:spPr bwMode="auto">
            <a:xfrm>
              <a:off x="2817" y="2901"/>
              <a:ext cx="1766" cy="8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Саморегулируемые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банковские организации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5" name="Oval 35"/>
            <p:cNvSpPr>
              <a:spLocks noChangeArrowheads="1"/>
            </p:cNvSpPr>
            <p:nvPr/>
          </p:nvSpPr>
          <p:spPr bwMode="auto">
            <a:xfrm>
              <a:off x="7097" y="2901"/>
              <a:ext cx="1766" cy="70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Инфраструктурные участники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4" name="Rectangle 34"/>
            <p:cNvSpPr>
              <a:spLocks noChangeArrowheads="1"/>
            </p:cNvSpPr>
            <p:nvPr/>
          </p:nvSpPr>
          <p:spPr bwMode="auto">
            <a:xfrm>
              <a:off x="2953" y="5331"/>
              <a:ext cx="2038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Банки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3" name="Rectangle 33"/>
            <p:cNvSpPr>
              <a:spLocks noChangeArrowheads="1"/>
            </p:cNvSpPr>
            <p:nvPr/>
          </p:nvSpPr>
          <p:spPr bwMode="auto">
            <a:xfrm>
              <a:off x="6621" y="5331"/>
              <a:ext cx="231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Небанковские кредитные организации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2" name="Rectangle 32"/>
            <p:cNvSpPr>
              <a:spLocks noChangeArrowheads="1"/>
            </p:cNvSpPr>
            <p:nvPr/>
          </p:nvSpPr>
          <p:spPr bwMode="auto">
            <a:xfrm>
              <a:off x="2546" y="6280"/>
              <a:ext cx="163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Универсальные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1" name="Rectangle 31"/>
            <p:cNvSpPr>
              <a:spLocks noChangeArrowheads="1"/>
            </p:cNvSpPr>
            <p:nvPr/>
          </p:nvSpPr>
          <p:spPr bwMode="auto">
            <a:xfrm>
              <a:off x="4176" y="6276"/>
              <a:ext cx="1902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Специализированные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0" name="Rectangle 30"/>
            <p:cNvSpPr>
              <a:spLocks noChangeArrowheads="1"/>
            </p:cNvSpPr>
            <p:nvPr/>
          </p:nvSpPr>
          <p:spPr bwMode="auto">
            <a:xfrm>
              <a:off x="6621" y="6006"/>
              <a:ext cx="231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Расчетные организации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9" name="Rectangle 29"/>
            <p:cNvSpPr>
              <a:spLocks noChangeArrowheads="1"/>
            </p:cNvSpPr>
            <p:nvPr/>
          </p:nvSpPr>
          <p:spPr bwMode="auto">
            <a:xfrm>
              <a:off x="6621" y="6546"/>
              <a:ext cx="231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Инкассаторские организации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8" name="Rectangle 28"/>
            <p:cNvSpPr>
              <a:spLocks noChangeArrowheads="1"/>
            </p:cNvSpPr>
            <p:nvPr/>
          </p:nvSpPr>
          <p:spPr bwMode="auto">
            <a:xfrm>
              <a:off x="6621" y="7221"/>
              <a:ext cx="231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Депозитные организации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7" name="Rectangle 27"/>
            <p:cNvSpPr>
              <a:spLocks noChangeArrowheads="1"/>
            </p:cNvSpPr>
            <p:nvPr/>
          </p:nvSpPr>
          <p:spPr bwMode="auto">
            <a:xfrm>
              <a:off x="4176" y="6951"/>
              <a:ext cx="1766" cy="8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 Сберегательные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2032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 Ипотечные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2032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 Инвестиционные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6" name="Rectangle 26"/>
            <p:cNvSpPr>
              <a:spLocks noChangeArrowheads="1"/>
            </p:cNvSpPr>
            <p:nvPr/>
          </p:nvSpPr>
          <p:spPr bwMode="auto">
            <a:xfrm>
              <a:off x="3225" y="8027"/>
              <a:ext cx="149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Филиалы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5" name="Rectangle 25"/>
            <p:cNvSpPr>
              <a:spLocks noChangeArrowheads="1"/>
            </p:cNvSpPr>
            <p:nvPr/>
          </p:nvSpPr>
          <p:spPr bwMode="auto">
            <a:xfrm>
              <a:off x="3018" y="8612"/>
              <a:ext cx="2038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03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Представительства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auto">
            <a:xfrm>
              <a:off x="5806" y="3441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auto">
            <a:xfrm>
              <a:off x="5806" y="4116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auto">
            <a:xfrm>
              <a:off x="4176" y="5196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auto">
            <a:xfrm>
              <a:off x="3904" y="5061"/>
              <a:ext cx="38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auto">
            <a:xfrm>
              <a:off x="3904" y="506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7708" y="506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3904" y="573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>
              <a:off x="2953" y="6006"/>
              <a:ext cx="20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auto">
            <a:xfrm>
              <a:off x="2953" y="600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4991" y="600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2953" y="6681"/>
              <a:ext cx="0" cy="12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4991" y="668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4991" y="7761"/>
              <a:ext cx="0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>
              <a:off x="2953" y="7896"/>
              <a:ext cx="20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>
              <a:off x="3904" y="789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auto">
            <a:xfrm>
              <a:off x="3906" y="8432"/>
              <a:ext cx="1" cy="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>
              <a:off x="8931" y="5466"/>
              <a:ext cx="2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>
              <a:off x="9202" y="5466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8931" y="7491"/>
              <a:ext cx="2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auto">
            <a:xfrm>
              <a:off x="8931" y="6816"/>
              <a:ext cx="2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auto">
            <a:xfrm>
              <a:off x="8931" y="6141"/>
              <a:ext cx="2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3" name="Line 3"/>
            <p:cNvSpPr>
              <a:spLocks noChangeShapeType="1"/>
            </p:cNvSpPr>
            <p:nvPr/>
          </p:nvSpPr>
          <p:spPr bwMode="auto">
            <a:xfrm>
              <a:off x="5806" y="479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2" name="Line 2"/>
            <p:cNvSpPr>
              <a:spLocks noChangeShapeType="1"/>
            </p:cNvSpPr>
            <p:nvPr/>
          </p:nvSpPr>
          <p:spPr bwMode="auto">
            <a:xfrm>
              <a:off x="9202" y="7086"/>
              <a:ext cx="0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Государственный и внешний долг</a:t>
            </a:r>
            <a:b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568952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Внешний долг Российской Федерации на 1 октября 2011 года составляет 1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трлн.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99 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рублей ($36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млрд.).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относительным показателям, российский внешний госдолг составляет лишь 3 % от объёма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ВВП"/>
              </a:rPr>
              <a:t>ВВП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страны, что является одним из самых низких показателей в мире. Для сравнения, после кризиса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tooltip="1998 год"/>
              </a:rPr>
              <a:t>1998 года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внешний долг России составлял почти 146,4 % от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ВВП.</a:t>
            </a:r>
          </a:p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Внутренний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 Российской Федерации на 1 октября 2011 года составляет 3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трлн.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995 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млрд.рублей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($130,86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млрд.)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Долги субъектов Российской Федерации на 1 октября 2011 года суммарно составляют 1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трлн.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296 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рублей ($42,46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млрд.).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Внешний, внутренний государственный долг вместе с долгами субъектов Российской Федерации на 1 октября 2011 года всего лишь эквивалентны 16 % ВВП 2010 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года.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Внешний корпоративный долг российских компаний и банков в начале 2009 года составлял $500 млрд. (около 40 % от ВВП России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i="1" baseline="30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Деятельность Центрального банка РФ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определяется Конституцией РФ, Федеральным законом "О Центральном банке Российской Федерации (Банке России)» и другими федеральными законами.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Правовое положение Банка России и его взаимоотношения с кредитными организациями определяются на основе того, что, с одной стороны, ЦБ РФ наделен широкими властными полномочиями по управлению денежно-кредитной системой Российской Федерации, а с другой — он является юридическим лицом, вступающим в соответствующие гражданско-правовые отношения с банками и другими кредитными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организациями.</a:t>
            </a:r>
          </a:p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России осуществляет надзор за деятельностью кредитных организаций, принимает необходимые меры по защите интересов вкладчиков.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20680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Подотчетность Банка России Государственной Думе означает, что назначение на должность и освобождение от должности его Председателя осуществляются Государственной Думой по представлению Президента РФ. 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 России имеет право представлять кредиты на срок не более одного годы, обеспечением для которых могут выступать:</a:t>
            </a:r>
          </a:p>
          <a:p>
            <a:pPr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золото и другие драгоценные металлы в различной форме;</a:t>
            </a:r>
          </a:p>
          <a:p>
            <a:pPr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иностранная валюта;</a:t>
            </a:r>
          </a:p>
          <a:p>
            <a:pPr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векселя в российской и иностранной валюте со сроком погашения до шести месяцев;</a:t>
            </a:r>
          </a:p>
          <a:p>
            <a:pPr algn="just"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государственные ценные бумаги.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</p:spPr>
        <p:txBody>
          <a:bodyPr/>
          <a:lstStyle/>
          <a:p>
            <a:pPr algn="just"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Целями деятельности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Банка России как органа управлений кредитно-денежной системы являются: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защита и обеспечение устойчивости рубля, в том числе его покупательной способности и курса по отношению к иностранным валютам;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и укрепление банковской системы Российской, Федерации;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эффективного и бесперебойного функционирования системы расчетов. Получение прибыли не является целью деятельности Банка России.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/>
          <a:lstStyle/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Исходя из поставленных целей Банк России выполняет следующие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функции: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во взаимодействии с Правительством РФ разрабатывает и проводит единую государственную кредитную политику, направленную на защиту и обеспечение устойчивости рубля;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монопольно осуществляет эмиссию наличных денег и организует их обращение;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является кредитором последней инстанции для кредитных организаций, организует систему рефинансирования;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устанавливает правила осуществления расчетов в Российской Федерации;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устанавливает правила проведения банковских операций, бухгалтерского учета и отчетности для банковской системы;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осуществляет государственную регистрацию кредитных организаций; выдает и отзывает лицензии кредитных организаций и организаций, занимающихся их аудитом;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осуществляет надзор за деятельностью кредитных организаций;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регистрирует эмиссию ценных бумаг кредитными организациями в соответствии с федеральными законами;</a:t>
            </a:r>
          </a:p>
          <a:p>
            <a:pPr algn="just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осуществляет самостоятельно или по поручению Правительства РФ все виды банковских операций, необходимых для выполнения основных задач Банка России;</a:t>
            </a:r>
          </a:p>
          <a:p>
            <a:pPr algn="just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осуществляет валютное регулирование, включая операции по покупке и продаже иностранной валюты;</a:t>
            </a:r>
          </a:p>
          <a:p>
            <a:pPr algn="just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определяет порядок расчетов с иностранными государствами;</a:t>
            </a:r>
          </a:p>
          <a:p>
            <a:pPr algn="just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организует и осуществляет валютный контроль как непосредственно, так и через уполномоченные банки;</a:t>
            </a:r>
          </a:p>
          <a:p>
            <a:pPr algn="just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участвует в разработке прогноза платежного баланса Российской Федерации и организует составление платежного баланса России, и т.д.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/>
          <a:lstStyle/>
          <a:p>
            <a:pPr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Банк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России не имеет права: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осуществлять банковские операции с юридическими лицами, не имеющими лицензии на проведение банковских операций, и физическими лицами, за исключением случаев, предусмотренных в ст. 47 Федерального закона «О Центральном банке Российской Федерации (Банке России)»;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приобретать доли (акции) кредитных и иных организаций, за исключением случаев, предусмотренных ст. 7 и 8 указанного Федерального закона;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осуществлять операции с недвижимостью, за исключением случаев, связанных с обеспечением деятельности Банка России, его предприятий, учреждений и организаций;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заниматься торговой и производственной деятельностью, за исключением случаев, предусмотренных Федеральным законом «О Центральном банке Российской Федерации (Банке России)»;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пролонгировать предоставленные кредиты. Исключение может быть сделано по решению Совета директоров.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6120680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Принципы организации Банка России.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 России образует единую централизованную систему с вертикальной структурой управления.</a:t>
            </a:r>
          </a:p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Органы управления Банка России.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Высшим органом Банка России является Совет директоров — коллегиальный орган, определяющий основные направления деятельности Банка России.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Совет директоров входят Председатель Банка России и 12 членов Совета директоров.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Члены Совета директоров работают на постоянной основе в Банке России.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43204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Коммерческие банки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Коммерческие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банки относятся к особой категории деловых предприятий, получивших название финансовых посредников. Они привлекают капиталы, сбережения населения и другие денежные средства, высвобождающиеся в процессе хозяйственной деятельности, и предоставляют их во временное пользование другим экономическим агентам, которые нуждаются в дополнительном капитале. Так, принимая вклады клиентов, коммерческий банк создает новое обязательство - депозит, а выдавая ссуду - новое требование к заемщику. Этот процесс создания новых обязательств составляет сущность финансового посредничества.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Виды коммерческих банков</a:t>
            </a:r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165304"/>
          </a:xfrm>
        </p:spPr>
        <p:txBody>
          <a:bodyPr/>
          <a:lstStyle/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Помимо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прочего банки разделяют по сфере деятельности:</a:t>
            </a:r>
          </a:p>
          <a:p>
            <a:pPr algn="just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Инвестиционные банки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специализируются на эмиссионно-учредительных операциях. Учреждения этого типа гарантируют покупку выпущенных ценных бумаг, приобретая и продавая их за свой счет или организуя для этого банковские синдикаты,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предоставляют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покупателям акций и облигаций ссуды. </a:t>
            </a:r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Сберегательные банки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это, как правило, небольшие кредитные учреждения местного значения, которые объединяются в национальные ассоциации и обычно контролируются государством, а нередко и принадлежат ему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hangingPunct="0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Ипотечные банки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учреждения, предоставляющие долгосрочный кредит под залог недвижимости (земли, зданий, сооружений). Пассивные операции этих банков состоят в выпуске ипотечных облигаций.</a:t>
            </a:r>
          </a:p>
          <a:p>
            <a:pPr algn="just" hangingPunct="0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Банки потребительского кредита -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 банков, которые функционируют в основном, за счет кредитов, полученных в коммерческих банках, и выдачи краткосрочных и среднесрочных ссуд на приобретение дорогостоящих товаров длительного пользования и т.д.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38944"/>
          </a:xfrm>
        </p:spPr>
        <p:txBody>
          <a:bodyPr/>
          <a:lstStyle/>
          <a:p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Небанковские кредитные организации РФ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832648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Страховые компании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Особенностью накопления капитала страховых компаний является поступление страховых премий от юридических и физических лиц, размер которых рассчитывается на основе страховых тарифов, или ставок, а также дохода от инвестиций.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Результатом финансовой деятельности страховых компаний являются прибыль и резервы страховых взносов как разница между страховой премией и выплатой страхового возмещения плюс расходы по ведению операций. Прибыль навсегда оседает в компании, а резервы взносов как будущие обязательства перед полисодержателями направляются в инвестиции.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Экспорт из России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832648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Россия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экспортирует в основном углеводородное сырьё (нефть, газ, уголь), 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Нефтепродукты"/>
              </a:rPr>
              <a:t>нефтепродукты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металлургическую продукцию, машины и оборудование, вооружения, минеральные удобрения, пшеницу. Крупнейшая тройка товаров экспорта за январь-ноябрь 2010 года: сырая нефть — 33 % (общей стоимости экспорта), нефтепродукты — 17,7 %, природный газ — 10,9 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2009 году из России было экспортировано машин и оборудования на $17,9 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том числе в страны за пределами СНГ — $11,8 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страны СНГ — $6,1 млрд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С 1999 по 2009 год суммарный экспорт машин и оборудования из России увеличился в 2,3 раза, их экспорт в страны за пределами СНГ — 2,0 раза, в страны СНГ — в 3,2 раза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Российский экспорт транспортных услуг в 2007 году составил $11,8 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0"/>
            <a:ext cx="8568952" cy="6669360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Пенсионные фонды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Пенсионный фонд Российской Федерации — один из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Государственный внебюджетный фонд"/>
              </a:rPr>
              <a:t>государственных внебюджетных фондов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России, созданный для государственного управления средствами пенсионной системы и обеспечения таким образом права граждан РФ на пенсионное обеспечение. Создан 22 декабря 1990 года постановлением Верховного Совета РСФСР № 442-I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Инвестиционные компании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новая форма кредитно-финансовых институтов, которая получила наибольшее развитие в послевоенные годы, хотя существовала и в довоенное время. Инвестиционные компании путем выпуска собственных акций привлекают денежные средства, которые затем вкладывают в ценные бумаги промышленных и других корпораций. Таким образом, за счет приобретения ценных бумаг они осуществляют наравне с другими кредитно-финансовыми институтами финансирование различных сфер экономики.</a:t>
            </a:r>
          </a:p>
          <a:p>
            <a:pPr algn="just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Ссудо-сберегательные ассоциации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Ссудо-сберегательные ассоциации представляют собой кредитные товарищества, созданные для финансирования жилищного строительства. Их ресурсы складываются в основном из взносов пайщиков, представляющих широкие слои населения.</a:t>
            </a:r>
          </a:p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Финансовые компании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Финансовые компании — особый тип кредитно-финансовых учреждений, которые действуют в сфере потребительского кредита. Их организационными формами могут быть акционерная и кооперативная.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80926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Влияние кризиса ликвидности на банковскую систему РФ</a:t>
            </a:r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661248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Влияние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мирового финансового кризиса существенно усугубило банковскую систему РФ. В последние время очень сильно ощущается влияние западного кризиса: увеличился отток капитала. Так, за первые 3 месяца 2008 года он составил примерно $24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млрд.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безусловно, это повлияло на банковскую ликвидность. Кроме того, резко ухудшились условия кредитования за рубежом.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 не менее, объем иностранных заимствований в российских банках пока не превышает 17%, что не представляет серьезной угрозы для банковской системы. Но в некоторых российских банках эта доля достигает 60%.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Глобальный финансовый кризис очень сильно влияет на российскую экономику. Это выражается прежде всего в том, что в периоды обострений инвесторы выводят свои деньги с развивающихся рынков и вкладывают в американские облигации.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Финансовый кризис уже ударил по малому предпринимательству. Разорилось множество компаний, которые не смогли приспособиться в столь критических условиях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Крупные же предприниматели не испытывают особых потерь. Кризис это вполне закономерная тенденция в экономике, которая не может все время только расти. Иногда бывают и спады и подъёмы. Этой тематике посвящено множество экономических исследований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/>
          <a:lstStyle/>
          <a:p>
            <a:pPr algn="just"/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Кроме того, в результате кризиса для многих российских компаний и банков закрылась возможность внешних заимствований либо существенно повысилась их стоимость.</a:t>
            </a:r>
          </a:p>
          <a:p>
            <a:pPr algn="just"/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результате сократились остатки средств предприятий в банках, что осложнило условия деятельности российских кредитных организаций.</a:t>
            </a:r>
          </a:p>
          <a:p>
            <a:pPr algn="just"/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04056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Налоговая система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8964488" cy="6093296"/>
          </a:xfrm>
        </p:spPr>
        <p:txBody>
          <a:bodyPr/>
          <a:lstStyle/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Основу налоговой системы России составляет Налоговый кодекс. Кроме того, в  налоговую систему РФ входят принятые в соответствии с данным кодексом федеральные законы о налогах и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сборах.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Налоговый кодекс содержит описание системы налогов и сборов в Российской Федерации, в нем, в частности, зафиксированы основы налогообложения в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России: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налогов и сборов;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основания возникновения (изменения, прекращения) и порядок исполнения обязанностей по уплате налогов и сборов;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принципы установления, введения в действие и прекращения действия ранее введенных региональных и местных налогов;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и обязанности участников соответствующих правоотношений (налогоплательщиков и плательщиков сборов, налоговых агентов, налоговых и  таможенных органов);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формы и методы налогового контроля;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за нарушение законодательства о налогах и сборах;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обжалования актов и действий налоговых органов, а также их  должностных лиц.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88032"/>
          </a:xfrm>
        </p:spPr>
        <p:txBody>
          <a:bodyPr/>
          <a:lstStyle/>
          <a:p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Виды налогов и сборов в России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472608"/>
          </a:xfrm>
        </p:spPr>
        <p:txBody>
          <a:bodyPr/>
          <a:lstStyle/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 налоговой системе России предусмотрены следующие виды налогов и сборов: федеральные, региональные и местные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 и сборы могут быть установлены и отметены только Налоговым кодексом. Не предусмотренные им федеральные, региональные и местные налоги не могут устанавливаться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установлении налога должны быть определены налогоплательщики и элементы налогообложения, а именно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 налогообложения;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налоговая база;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налоговый период;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налоговая ставка;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исчисления налога;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и сроки уплаты налога.</a:t>
            </a:r>
          </a:p>
          <a:p>
            <a:pPr algn="just">
              <a:buNone/>
            </a:pP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Кроме того, могут быть предусмотрены налоговые льготы и основания для их  использования налогоплательщиком.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Федеральные налоги и сборы</a:t>
            </a:r>
            <a:b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229600" cy="4525963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Устанавливаются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и обязательны к уплате на территории всей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России.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 таковым относятся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добавленную стоимость;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акцизы;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доходы физических лиц;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прибыль организаций;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добычу полезных ископаемых;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водный налог;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сборы за пользование объектами животного мира и за пользование объектами водных биологических ресурсов;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пошлина.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Региональные налоги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688632"/>
          </a:xfrm>
        </p:spPr>
        <p:txBody>
          <a:bodyPr/>
          <a:lstStyle/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Устанавливаются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и региональными законами. Они обязательны к уплате на территориях соответствующих субъектов России. Такие элементы налогообложения, как налоговые ставки, порядок и сроки уплаты налогов определяются законодательными (представительными) органами государственной власти субъектов России в порядке и пределах, которые предусмотрены Налоговым кодексом, если данные элементы им не установлены. Иные элементы налогообложения по региональным налогам, а также налогоплательщики определяются НК РФ. Кроме того, власти субъектов России могут устанавливать налоговые льготы, основания и порядок их применения в порядке и пределах, предусмотренных Налоговым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кодексом.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 региональным налогам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относятся: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имущество организаций;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игорный бизнес;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транспортный налог.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Местные налоги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16624"/>
          </a:xfrm>
        </p:spPr>
        <p:txBody>
          <a:bodyPr/>
          <a:lstStyle/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Устанавливаются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и нормативными правовыми актами представительных органов муниципальных образований. Они обязательны к уплате на  территориях соответствующих муниципальных образований.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Местные налоги в городах федерального значения Москве и Санкт-Петербурге устанавливаются Налоговым кодексом и законами указанных субъектов РФ и обязательны к уплате на территориях этих субъектов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 местным налогам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относятся: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земельный налог;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 имущество физических лиц.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Импорт в Россию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544616"/>
          </a:xfrm>
        </p:spPr>
        <p:txBody>
          <a:bodyPr/>
          <a:lstStyle/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2007 году доля импорта в Россию готовых товаров во внутреннем конечном спросе составляла 14,2 %.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Ведущие статьи импорта за январь-ноябрь 2010 года: машины и оборудование — 42,9 % (от общей стоимости импорта), лекарства — 4,1 %, мясо и рыба — 2,8 %, одежда — 2,5 %.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Крупнейший импортер товаров в Россию — Германия ($21,2 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Специальные налоговые режимы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496944" cy="5328592"/>
          </a:xfrm>
        </p:spPr>
        <p:txBody>
          <a:bodyPr/>
          <a:lstStyle/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кодексом также устанавливаются специальные налоговые режимы, которые могут предусматривать не перечисленные выше федеральные налоги. Специальные налоговые режимы могут предусматривать освобождение от обязанности по уплате отдельных федеральных, региональных и местных налогов и сборов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 специальным налоговым режимам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относятся: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налогообложения для сельскохозяйственных товаропроизводителей (единый сельскохозяйственный налог);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упрощенная система налогообложения;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налогообложения в виде единого налога на вмененный доход для отдельных видов деятельности;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налогообложения при выполнении соглашений о разделе продукции.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Финансовая система</a:t>
            </a:r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/>
          <a:lstStyle/>
          <a:p>
            <a:pPr algn="just">
              <a:buNone/>
            </a:pPr>
            <a:r>
              <a:rPr lang="ru-RU" sz="2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Финансовая система РФ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представляет собой систему, которая обеспечивает стоимостное сбалансированное движение натурально-вещественного потока в процессе воспроизводства общественной и рабочей силы</a:t>
            </a:r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Финансовая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система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РФ включает следующие звенья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финансовых отношений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которые можно разбить на две подсистемы: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децентрализованные финансы: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          -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финансы предприятий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централизованные финансы: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государственный бюджет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внебюджетные фонды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государственный кредит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 фонды 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страхования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 фондовый рынок</a:t>
            </a:r>
          </a:p>
          <a:p>
            <a:pPr algn="just">
              <a:buNone/>
            </a:pP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/>
          <a:lstStyle/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Основой 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финансовой системы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являются финансы предприятий, поскольку они непосредственно участвуют в процессе материального производства.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Общегосударственным финансам принадлежит ведущая роль в обеспечении темпов развития всех отраслей народного хозяйства, в перераспределении 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финансовых ресурсов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экономики. Общегосударственные финансы связаны с финансами предприятий.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одной стороны главным источником 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государственного бюджета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является национальный доход, создаваемый в сфере материального производства, с другой стороны процесс расширенного воспроизводства осуществляется не только за счет собственных средств, но и с привлечением бюджетных ассигнований и использованием 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банковского кредита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Взаимосвязь составных звеньев финансовой системы обусловлена единой 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сущностью финансов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Через финансовую систему государство воздействует на формирование централизованных и децентрализованных фондов, фондов накопления и потребления, используя налоги, государственный бюджет и кредит.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3553" name="Group 1"/>
          <p:cNvGrpSpPr>
            <a:grpSpLocks noChangeAspect="1"/>
          </p:cNvGrpSpPr>
          <p:nvPr/>
        </p:nvGrpSpPr>
        <p:grpSpPr bwMode="auto">
          <a:xfrm>
            <a:off x="0" y="260648"/>
            <a:ext cx="9008630" cy="6408712"/>
            <a:chOff x="2276" y="10578"/>
            <a:chExt cx="7200" cy="3764"/>
          </a:xfrm>
        </p:grpSpPr>
        <p:sp>
          <p:nvSpPr>
            <p:cNvPr id="23583" name="AutoShape 31"/>
            <p:cNvSpPr>
              <a:spLocks noChangeAspect="1" noChangeArrowheads="1" noTextEdit="1"/>
            </p:cNvSpPr>
            <p:nvPr/>
          </p:nvSpPr>
          <p:spPr bwMode="auto">
            <a:xfrm>
              <a:off x="2276" y="10578"/>
              <a:ext cx="7200" cy="376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2" name="Rectangle 30"/>
            <p:cNvSpPr>
              <a:spLocks noChangeArrowheads="1"/>
            </p:cNvSpPr>
            <p:nvPr/>
          </p:nvSpPr>
          <p:spPr bwMode="auto">
            <a:xfrm>
              <a:off x="4535" y="10579"/>
              <a:ext cx="2682" cy="2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Финансовая система РФ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1" name="Rectangle 29"/>
            <p:cNvSpPr>
              <a:spLocks noChangeArrowheads="1"/>
            </p:cNvSpPr>
            <p:nvPr/>
          </p:nvSpPr>
          <p:spPr bwMode="auto">
            <a:xfrm>
              <a:off x="2558" y="11275"/>
              <a:ext cx="1412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государственные финансы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80" name="Rectangle 28"/>
            <p:cNvSpPr>
              <a:spLocks noChangeArrowheads="1"/>
            </p:cNvSpPr>
            <p:nvPr/>
          </p:nvSpPr>
          <p:spPr bwMode="auto">
            <a:xfrm>
              <a:off x="2558" y="12251"/>
              <a:ext cx="1412" cy="3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бюджетная система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9" name="Rectangle 27"/>
            <p:cNvSpPr>
              <a:spLocks noChangeArrowheads="1"/>
            </p:cNvSpPr>
            <p:nvPr/>
          </p:nvSpPr>
          <p:spPr bwMode="auto">
            <a:xfrm>
              <a:off x="2558" y="12948"/>
              <a:ext cx="1412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государственные внебюджетные фонды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8" name="Rectangle 26"/>
            <p:cNvSpPr>
              <a:spLocks noChangeArrowheads="1"/>
            </p:cNvSpPr>
            <p:nvPr/>
          </p:nvSpPr>
          <p:spPr bwMode="auto">
            <a:xfrm>
              <a:off x="2558" y="13784"/>
              <a:ext cx="1412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государственный кредит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7" name="Rectangle 25"/>
            <p:cNvSpPr>
              <a:spLocks noChangeArrowheads="1"/>
            </p:cNvSpPr>
            <p:nvPr/>
          </p:nvSpPr>
          <p:spPr bwMode="auto">
            <a:xfrm>
              <a:off x="4111" y="11275"/>
              <a:ext cx="1271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финансы предприятий, организаций, учреждений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6" name="Rectangle 24"/>
            <p:cNvSpPr>
              <a:spLocks noChangeArrowheads="1"/>
            </p:cNvSpPr>
            <p:nvPr/>
          </p:nvSpPr>
          <p:spPr bwMode="auto">
            <a:xfrm>
              <a:off x="4111" y="12390"/>
              <a:ext cx="1271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финансы предприятий некоммерческой сферы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5" name="Rectangle 23"/>
            <p:cNvSpPr>
              <a:spLocks noChangeArrowheads="1"/>
            </p:cNvSpPr>
            <p:nvPr/>
          </p:nvSpPr>
          <p:spPr bwMode="auto">
            <a:xfrm>
              <a:off x="4111" y="13366"/>
              <a:ext cx="1271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финансы предприятий коммерческой сферы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5527" y="11297"/>
              <a:ext cx="1271" cy="2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кредитование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6935" y="11275"/>
              <a:ext cx="1128" cy="2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страхование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>
              <a:off x="6935" y="11833"/>
              <a:ext cx="1129" cy="3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личное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6935" y="12530"/>
              <a:ext cx="112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имущественное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0" name="Rectangle 18"/>
            <p:cNvSpPr>
              <a:spLocks noChangeArrowheads="1"/>
            </p:cNvSpPr>
            <p:nvPr/>
          </p:nvSpPr>
          <p:spPr bwMode="auto">
            <a:xfrm>
              <a:off x="8205" y="11275"/>
              <a:ext cx="1271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местные финансы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69" name="Rectangle 17"/>
            <p:cNvSpPr>
              <a:spLocks noChangeArrowheads="1"/>
            </p:cNvSpPr>
            <p:nvPr/>
          </p:nvSpPr>
          <p:spPr bwMode="auto">
            <a:xfrm>
              <a:off x="8205" y="12112"/>
              <a:ext cx="1270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местные бюджеты муниципальных образований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8205" y="13366"/>
              <a:ext cx="1271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местные внебюджетные фонды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67" name="AutoShape 15"/>
            <p:cNvSpPr>
              <a:spLocks noChangeShapeType="1"/>
            </p:cNvSpPr>
            <p:nvPr/>
          </p:nvSpPr>
          <p:spPr bwMode="auto">
            <a:xfrm rot="16200000" flipH="1">
              <a:off x="7150" y="9583"/>
              <a:ext cx="418" cy="296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6" name="AutoShape 14"/>
            <p:cNvSpPr>
              <a:spLocks noChangeShapeType="1"/>
            </p:cNvSpPr>
            <p:nvPr/>
          </p:nvSpPr>
          <p:spPr bwMode="auto">
            <a:xfrm rot="5400000">
              <a:off x="4361" y="9760"/>
              <a:ext cx="418" cy="26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5" name="AutoShape 13"/>
            <p:cNvSpPr>
              <a:spLocks noChangeShapeType="1"/>
            </p:cNvSpPr>
            <p:nvPr/>
          </p:nvSpPr>
          <p:spPr bwMode="auto">
            <a:xfrm rot="16200000" flipH="1">
              <a:off x="6479" y="10254"/>
              <a:ext cx="418" cy="162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4" name="AutoShape 12"/>
            <p:cNvSpPr>
              <a:spLocks noChangeShapeType="1"/>
            </p:cNvSpPr>
            <p:nvPr/>
          </p:nvSpPr>
          <p:spPr bwMode="auto">
            <a:xfrm rot="5400000">
              <a:off x="5103" y="10501"/>
              <a:ext cx="418" cy="112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3" name="AutoShape 11"/>
            <p:cNvSpPr>
              <a:spLocks noChangeShapeType="1"/>
            </p:cNvSpPr>
            <p:nvPr/>
          </p:nvSpPr>
          <p:spPr bwMode="auto">
            <a:xfrm rot="16200000" flipH="1">
              <a:off x="5808" y="10925"/>
              <a:ext cx="418" cy="28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2" name="AutoShape 10"/>
            <p:cNvSpPr>
              <a:spLocks noChangeShapeType="1"/>
            </p:cNvSpPr>
            <p:nvPr/>
          </p:nvSpPr>
          <p:spPr bwMode="auto">
            <a:xfrm>
              <a:off x="3264" y="11833"/>
              <a:ext cx="1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1" name="AutoShape 9"/>
            <p:cNvSpPr>
              <a:spLocks noChangeShapeType="1"/>
            </p:cNvSpPr>
            <p:nvPr/>
          </p:nvSpPr>
          <p:spPr bwMode="auto">
            <a:xfrm>
              <a:off x="3264" y="12599"/>
              <a:ext cx="1" cy="3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0" name="AutoShape 8"/>
            <p:cNvSpPr>
              <a:spLocks noChangeShapeType="1"/>
            </p:cNvSpPr>
            <p:nvPr/>
          </p:nvSpPr>
          <p:spPr bwMode="auto">
            <a:xfrm>
              <a:off x="3264" y="13645"/>
              <a:ext cx="1" cy="1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AutoShape 7"/>
            <p:cNvSpPr>
              <a:spLocks noChangeShapeType="1"/>
            </p:cNvSpPr>
            <p:nvPr/>
          </p:nvSpPr>
          <p:spPr bwMode="auto">
            <a:xfrm>
              <a:off x="4747" y="12113"/>
              <a:ext cx="1" cy="2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8" name="AutoShape 6"/>
            <p:cNvSpPr>
              <a:spLocks noChangeShapeType="1"/>
            </p:cNvSpPr>
            <p:nvPr/>
          </p:nvSpPr>
          <p:spPr bwMode="auto">
            <a:xfrm>
              <a:off x="4747" y="13226"/>
              <a:ext cx="1" cy="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7" name="AutoShape 5"/>
            <p:cNvSpPr>
              <a:spLocks noChangeShapeType="1"/>
            </p:cNvSpPr>
            <p:nvPr/>
          </p:nvSpPr>
          <p:spPr bwMode="auto">
            <a:xfrm>
              <a:off x="7499" y="11555"/>
              <a:ext cx="1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6" name="AutoShape 4"/>
            <p:cNvSpPr>
              <a:spLocks noChangeShapeType="1"/>
            </p:cNvSpPr>
            <p:nvPr/>
          </p:nvSpPr>
          <p:spPr bwMode="auto">
            <a:xfrm>
              <a:off x="7500" y="12181"/>
              <a:ext cx="1" cy="3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5" name="AutoShape 3"/>
            <p:cNvSpPr>
              <a:spLocks noChangeShapeType="1"/>
            </p:cNvSpPr>
            <p:nvPr/>
          </p:nvSpPr>
          <p:spPr bwMode="auto">
            <a:xfrm flipH="1">
              <a:off x="8840" y="11833"/>
              <a:ext cx="1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4" name="AutoShape 2"/>
            <p:cNvSpPr>
              <a:spLocks noChangeShapeType="1"/>
            </p:cNvSpPr>
            <p:nvPr/>
          </p:nvSpPr>
          <p:spPr bwMode="auto">
            <a:xfrm>
              <a:off x="8840" y="12948"/>
              <a:ext cx="1" cy="4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886</Template>
  <TotalTime>376</TotalTime>
  <Words>3510</Words>
  <Application>Microsoft Office PowerPoint</Application>
  <PresentationFormat>Экран (4:3)</PresentationFormat>
  <Paragraphs>298</Paragraphs>
  <Slides>60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Diseño predeterminado</vt:lpstr>
      <vt:lpstr>Финансовая система Российской Федерации </vt:lpstr>
      <vt:lpstr>Экономика </vt:lpstr>
      <vt:lpstr>Структура экономики </vt:lpstr>
      <vt:lpstr>Государственный и внешний долг </vt:lpstr>
      <vt:lpstr>Экспорт из России </vt:lpstr>
      <vt:lpstr>Импорт в Россию </vt:lpstr>
      <vt:lpstr>Финансовая система </vt:lpstr>
      <vt:lpstr>Слайд 8</vt:lpstr>
      <vt:lpstr>Слайд 9</vt:lpstr>
      <vt:lpstr>Бюджетная система </vt:lpstr>
      <vt:lpstr>Слайд 11</vt:lpstr>
      <vt:lpstr>Слайд 12</vt:lpstr>
      <vt:lpstr>Бюджетная система РФ построена на основе следующих принципов: </vt:lpstr>
      <vt:lpstr>Слайд 14</vt:lpstr>
      <vt:lpstr>Слайд 15</vt:lpstr>
      <vt:lpstr>Можно выделить три уровня бюджетов, входящих в бюджетную систему Российской Федерации. </vt:lpstr>
      <vt:lpstr>Внебюджетные фонды </vt:lpstr>
      <vt:lpstr>Бюджетный кодекс Российской Федерации включает в число государственных социальных внебюджетных фондов Российской Федерации: </vt:lpstr>
      <vt:lpstr>К экономическим внебюджетным фондам относятся: </vt:lpstr>
      <vt:lpstr>Слайд 20</vt:lpstr>
      <vt:lpstr>Слайд 21</vt:lpstr>
      <vt:lpstr>Пенсионная Система </vt:lpstr>
      <vt:lpstr>Слайд 23</vt:lpstr>
      <vt:lpstr>Слайд 24</vt:lpstr>
      <vt:lpstr> Финансирование выплаты пенсий осуществляется Пенсионным Фондом из трех источников:</vt:lpstr>
      <vt:lpstr>Слайд 26</vt:lpstr>
      <vt:lpstr>Слайд 27</vt:lpstr>
      <vt:lpstr>Основные виды пенсий</vt:lpstr>
      <vt:lpstr>Слайд 29</vt:lpstr>
      <vt:lpstr>Слайд 30</vt:lpstr>
      <vt:lpstr>Оснований для снижения пенсионного возраста и стажа три. </vt:lpstr>
      <vt:lpstr>Пенсия по инвалидности</vt:lpstr>
      <vt:lpstr>Слайд 33</vt:lpstr>
      <vt:lpstr>Слайд 34</vt:lpstr>
      <vt:lpstr>Пенсия по случаю потери кормильца</vt:lpstr>
      <vt:lpstr>Слайд 36</vt:lpstr>
      <vt:lpstr>Слайд 37</vt:lpstr>
      <vt:lpstr>Банковская система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Коммерческие банки </vt:lpstr>
      <vt:lpstr>Виды коммерческих банков </vt:lpstr>
      <vt:lpstr>Небанковские кредитные организации РФ </vt:lpstr>
      <vt:lpstr>Слайд 50</vt:lpstr>
      <vt:lpstr>Слайд 51</vt:lpstr>
      <vt:lpstr>Влияние кризиса ликвидности на банковскую систему РФ </vt:lpstr>
      <vt:lpstr>Слайд 53</vt:lpstr>
      <vt:lpstr>Слайд 54</vt:lpstr>
      <vt:lpstr>Налоговая система</vt:lpstr>
      <vt:lpstr>Виды налогов и сборов в России </vt:lpstr>
      <vt:lpstr>Федеральные налоги и сборы </vt:lpstr>
      <vt:lpstr>Региональные налоги </vt:lpstr>
      <vt:lpstr>Местные налоги </vt:lpstr>
      <vt:lpstr>Специальные налоговые режимы 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система Российской Федерации</dc:title>
  <dc:creator>Admin</dc:creator>
  <cp:lastModifiedBy>Admin</cp:lastModifiedBy>
  <cp:revision>31</cp:revision>
  <dcterms:created xsi:type="dcterms:W3CDTF">2012-04-21T08:06:50Z</dcterms:created>
  <dcterms:modified xsi:type="dcterms:W3CDTF">2012-04-21T14:23:41Z</dcterms:modified>
</cp:coreProperties>
</file>